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"/>
  </p:notesMasterIdLst>
  <p:sldIdLst>
    <p:sldId id="297" r:id="rId2"/>
    <p:sldId id="257" r:id="rId3"/>
    <p:sldId id="258" r:id="rId4"/>
    <p:sldId id="301" r:id="rId5"/>
    <p:sldId id="302" r:id="rId6"/>
    <p:sldId id="259" r:id="rId7"/>
    <p:sldId id="304" r:id="rId8"/>
    <p:sldId id="306" r:id="rId9"/>
    <p:sldId id="294" r:id="rId10"/>
    <p:sldId id="295" r:id="rId11"/>
    <p:sldId id="307" r:id="rId12"/>
    <p:sldId id="309" r:id="rId13"/>
    <p:sldId id="276" r:id="rId14"/>
  </p:sldIdLst>
  <p:sldSz cx="9144000" cy="5143500" type="screen16x9"/>
  <p:notesSz cx="6858000" cy="9144000"/>
  <p:embeddedFontLst>
    <p:embeddedFont>
      <p:font typeface="Raleway" charset="0"/>
      <p:regular r:id="rId16"/>
      <p:bold r:id="rId17"/>
    </p:embeddedFont>
    <p:embeddedFont>
      <p:font typeface="Lato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1A1A"/>
    <a:srgbClr val="E9EDE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102"/>
      </p:cViewPr>
      <p:guideLst>
        <p:guide orient="horz" pos="1620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/>
          <a:srcRect l="31883" t="8096" r="25713"/>
          <a:stretch>
            <a:fillRect/>
          </a:stretch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/>
          <a:srcRect b="25076"/>
          <a:stretch>
            <a:fillRect/>
          </a:stretch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/>
            <a:srcRect t="4362" b="4371"/>
            <a:stretch>
              <a:fillRect/>
            </a:stretch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523" y="1828799"/>
            <a:ext cx="7035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BRAIN Chips</a:t>
            </a:r>
            <a:r>
              <a:rPr lang="en-US" sz="48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! </a:t>
            </a:r>
            <a:endParaRPr lang="en-US" sz="4800" b="1" dirty="0">
              <a:ln w="18000">
                <a:solidFill>
                  <a:schemeClr val="bg1"/>
                </a:solidFill>
                <a:prstDash val="solid"/>
                <a:miter lim="800000"/>
              </a:ln>
              <a:noFill/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925" y="4077149"/>
            <a:ext cx="221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rgbClr val="1A1A1A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Devika Ravi</a:t>
            </a:r>
            <a:endParaRPr lang="en-US" sz="2000" dirty="0">
              <a:solidFill>
                <a:srgbClr val="1A1A1A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0" descr="brain-hack_1200x6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6939" y="-129092"/>
            <a:ext cx="4312836" cy="2388198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40373" y="559883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UGLY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75335" y="1388626"/>
            <a:ext cx="7432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R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isk of hacking.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Computer viruses infecting humans.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Dependency on brain chip.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Societal division.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The affordability issue: potential for socioeconomic inequality.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Potential negative business practice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s.</a:t>
            </a:r>
            <a:endParaRPr sz="1800" smtClean="0">
              <a:latin typeface="Raleway" charset="0"/>
              <a:cs typeface="Raleway" panose="020B0503030101060003" charset="0"/>
              <a:sym typeface="+mn-ea"/>
            </a:endParaRPr>
          </a:p>
        </p:txBody>
      </p:sp>
      <p:pic>
        <p:nvPicPr>
          <p:cNvPr id="5" name="Picture 4" descr="2f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99" y="2452743"/>
            <a:ext cx="1441523" cy="957723"/>
          </a:xfrm>
          <a:prstGeom prst="rect">
            <a:avLst/>
          </a:prstGeom>
        </p:spPr>
      </p:pic>
      <p:pic>
        <p:nvPicPr>
          <p:cNvPr id="6" name="Picture 5" descr="su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59" y="3905025"/>
            <a:ext cx="2218823" cy="90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177" y="2215335"/>
            <a:ext cx="3412244" cy="613927"/>
          </a:xfrm>
        </p:spPr>
        <p:txBody>
          <a:bodyPr/>
          <a:lstStyle/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pic>
        <p:nvPicPr>
          <p:cNvPr id="4" name="Picture 3" descr="c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334" y="129092"/>
            <a:ext cx="4206240" cy="4787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0912" y="2173045"/>
            <a:ext cx="361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aleway" charset="0"/>
              </a:rPr>
              <a:t>Any Questions?</a:t>
            </a:r>
            <a:endParaRPr lang="en-US" sz="3200" b="1" dirty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5" name="Picture 4" descr="john wi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91" y="1"/>
            <a:ext cx="324880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63792" y="2130015"/>
            <a:ext cx="6293223" cy="828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dirty="0"/>
              <a:t>Thank </a:t>
            </a:r>
            <a:r>
              <a:rPr lang="en-IN" altLang="en-GB" sz="3200" dirty="0" smtClean="0"/>
              <a:t>You </a:t>
            </a:r>
            <a:r>
              <a:rPr lang="en-IN" altLang="en-GB" sz="3200" dirty="0" smtClean="0">
                <a:sym typeface="Wingdings" pitchFamily="2" charset="2"/>
              </a:rPr>
              <a:t></a:t>
            </a:r>
            <a:endParaRPr lang="en-IN" altLang="en-GB" sz="3200" dirty="0"/>
          </a:p>
        </p:txBody>
      </p:sp>
      <p:pic>
        <p:nvPicPr>
          <p:cNvPr id="5" name="Picture 4" descr="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79" y="372000"/>
            <a:ext cx="3833085" cy="4288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18"/>
          <p:cNvSpPr txBox="1"/>
          <p:nvPr/>
        </p:nvSpPr>
        <p:spPr>
          <a:xfrm>
            <a:off x="664903" y="497697"/>
            <a:ext cx="2508602" cy="545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Introduction</a:t>
            </a:r>
            <a:br>
              <a:rPr lang="en-US" sz="2800" dirty="0">
                <a:latin typeface="Raleway" panose="020B0503030101060003" charset="0"/>
                <a:cs typeface="Raleway" panose="020B0503030101060003" charset="0"/>
                <a:sym typeface="+mn-ea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800" b="0" dirty="0">
                <a:latin typeface="Raleway" panose="020B0503030101060003" charset="0"/>
                <a:cs typeface="Raleway" panose="020B0503030101060003" charset="0"/>
              </a:rPr>
              <a:t/>
            </a:r>
            <a:br>
              <a:rPr lang="en-US" sz="2800" b="0" dirty="0">
                <a:latin typeface="Raleway" panose="020B0503030101060003" charset="0"/>
                <a:cs typeface="Raleway" panose="020B0503030101060003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Raleway" panose="020B0503030101060003" charset="0"/>
                <a:ea typeface="Arial" panose="020B0604020202020204"/>
                <a:cs typeface="Raleway" panose="020B0503030101060003" charset="0"/>
                <a:sym typeface="Arial" panose="020B0604020202020204"/>
              </a:rPr>
              <a:t/>
            </a:r>
            <a:br>
              <a:rPr lang="en-GB" sz="2800" b="0" dirty="0">
                <a:latin typeface="Raleway" panose="020B0503030101060003" charset="0"/>
                <a:ea typeface="Arial" panose="020B0604020202020204"/>
                <a:cs typeface="Raleway" panose="020B0503030101060003" charset="0"/>
                <a:sym typeface="Arial" panose="020B0604020202020204"/>
              </a:rPr>
            </a:br>
            <a:endParaRPr sz="2800" b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/>
          </a:p>
        </p:txBody>
      </p:sp>
      <p:sp>
        <p:nvSpPr>
          <p:cNvPr id="4" name="Text Box 3"/>
          <p:cNvSpPr txBox="1"/>
          <p:nvPr/>
        </p:nvSpPr>
        <p:spPr>
          <a:xfrm>
            <a:off x="824865" y="2105025"/>
            <a:ext cx="7715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Raleway" panose="020B0503030101060003" charset="0"/>
              <a:cs typeface="Raleway" panose="020B05030301010600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3186" y="1645922"/>
            <a:ext cx="4410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Brain chip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, also known as a </a:t>
            </a: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Neural chip 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or </a:t>
            </a:r>
            <a:r>
              <a:rPr lang="en-US" sz="1800" b="1" dirty="0" err="1" smtClean="0">
                <a:solidFill>
                  <a:schemeClr val="bg1"/>
                </a:solidFill>
                <a:latin typeface="Raleway" charset="0"/>
              </a:rPr>
              <a:t>Neuro</a:t>
            </a: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 chip,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 is a technology designed to interface directly with the human brain. </a:t>
            </a:r>
          </a:p>
          <a:p>
            <a:pPr marL="457200" indent="-457200" algn="just"/>
            <a:endParaRPr lang="en-US" sz="1800" dirty="0" smtClean="0">
              <a:solidFill>
                <a:schemeClr val="bg1"/>
              </a:solidFill>
              <a:latin typeface="Raleway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Elon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Musk’s company </a:t>
            </a:r>
            <a:r>
              <a:rPr lang="en-US" sz="1800" dirty="0" err="1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Neuralink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is one of the companies that is working on developing brain chips.</a:t>
            </a:r>
            <a:endParaRPr 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Raleway" charset="0"/>
              <a:cs typeface="Raleway" panose="020B0503030101060003" charset="0"/>
            </a:endParaRPr>
          </a:p>
        </p:txBody>
      </p:sp>
      <p:pic>
        <p:nvPicPr>
          <p:cNvPr id="6" name="Picture 5" descr="b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97" y="1054248"/>
            <a:ext cx="3710175" cy="32223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2398956" y="1527586"/>
            <a:ext cx="3560781" cy="1882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1. </a:t>
            </a:r>
            <a:r>
              <a:rPr lang="en-US" sz="1800" b="0" dirty="0" err="1" smtClean="0"/>
              <a:t>Neuralink</a:t>
            </a:r>
            <a:r>
              <a:rPr lang="en-US" sz="1800" b="0" dirty="0" smtClean="0"/>
              <a:t> Corporation?</a:t>
            </a:r>
            <a:br>
              <a:rPr lang="en-US" sz="1800" b="0" dirty="0" smtClean="0"/>
            </a:b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1800" b="0" dirty="0" smtClean="0"/>
              <a:t>2. </a:t>
            </a:r>
            <a:r>
              <a:rPr lang="en-IN" altLang="en-GB" sz="1800" b="0" dirty="0" err="1" smtClean="0">
                <a:solidFill>
                  <a:schemeClr val="bg1"/>
                </a:solidFill>
                <a:latin typeface="Raleway" charset="0"/>
              </a:rPr>
              <a:t>Neuralink</a:t>
            </a:r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 (N1)  ?</a:t>
            </a:r>
            <a:b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</a:br>
            <a:r>
              <a:rPr lang="en-IN" altLang="en-GB" sz="1400" b="0" dirty="0">
                <a:solidFill>
                  <a:schemeClr val="bg1"/>
                </a:solidFill>
                <a:latin typeface="Raleway" charset="0"/>
              </a:rPr>
              <a:t/>
            </a:r>
            <a:br>
              <a:rPr lang="en-IN" altLang="en-GB" sz="1400" b="0" dirty="0">
                <a:solidFill>
                  <a:schemeClr val="bg1"/>
                </a:solidFill>
                <a:latin typeface="Raleway" charset="0"/>
              </a:rPr>
            </a:br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3.  R</a:t>
            </a:r>
            <a:r>
              <a:rPr lang="en-US" sz="1800" b="0" dirty="0" err="1" smtClean="0">
                <a:solidFill>
                  <a:schemeClr val="bg1"/>
                </a:solidFill>
                <a:latin typeface="Raleway" charset="0"/>
              </a:rPr>
              <a:t>obot</a:t>
            </a:r>
            <a:r>
              <a:rPr lang="en-US" sz="1800" b="0" dirty="0" smtClean="0">
                <a:solidFill>
                  <a:schemeClr val="bg1"/>
                </a:solidFill>
                <a:latin typeface="Raleway" charset="0"/>
              </a:rPr>
              <a:t> the "R1" ?</a:t>
            </a:r>
            <a:r>
              <a:rPr lang="en-US" sz="1400" b="0" dirty="0" smtClean="0">
                <a:solidFill>
                  <a:schemeClr val="bg1"/>
                </a:solidFill>
                <a:latin typeface="Raleway" charset="0"/>
              </a:rPr>
              <a:t/>
            </a:r>
            <a:br>
              <a:rPr lang="en-US" sz="1400" b="0" dirty="0" smtClean="0">
                <a:solidFill>
                  <a:schemeClr val="bg1"/>
                </a:solidFill>
                <a:latin typeface="Raleway" charset="0"/>
              </a:rPr>
            </a:br>
            <a:endParaRPr lang="en-IN" altLang="en-GB" sz="1400" b="0" dirty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3" name="Picture 0" descr="neuralink-chip-cpu-5EYM3l0-60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5" y="-420968"/>
            <a:ext cx="2575075" cy="2423235"/>
          </a:xfrm>
          <a:prstGeom prst="rect">
            <a:avLst/>
          </a:prstGeom>
          <a:noFill/>
        </p:spPr>
      </p:pic>
      <p:pic>
        <p:nvPicPr>
          <p:cNvPr id="2" name="Picture 1" descr="1200px-Neuralink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5" y="3712023"/>
            <a:ext cx="2376170" cy="76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398" y="537883"/>
            <a:ext cx="259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aleway" panose="020B0503030101060003" charset="0"/>
                <a:cs typeface="Raleway" panose="020B0503030101060003" charset="0"/>
                <a:sym typeface="+mn-ea"/>
              </a:rPr>
              <a:t>Neuralink</a:t>
            </a:r>
            <a:endParaRPr lang="en-US" b="1" dirty="0"/>
          </a:p>
        </p:txBody>
      </p:sp>
      <p:pic>
        <p:nvPicPr>
          <p:cNvPr id="6" name="Picture 5" descr="r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51" y="2939470"/>
            <a:ext cx="1562100" cy="160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elon musk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96" y="3169482"/>
            <a:ext cx="2850776" cy="197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429565"/>
            <a:ext cx="7688400" cy="689230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Did </a:t>
            </a:r>
            <a:r>
              <a:rPr lang="en-US" sz="2800" dirty="0" smtClean="0">
                <a:solidFill>
                  <a:schemeClr val="bg1"/>
                </a:solidFill>
              </a:rPr>
              <a:t>you </a:t>
            </a:r>
            <a:r>
              <a:rPr lang="en-US" sz="2800" dirty="0" smtClean="0">
                <a:solidFill>
                  <a:schemeClr val="bg2"/>
                </a:solidFill>
              </a:rPr>
              <a:t>know?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29" y="222095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53034" y="1678194"/>
            <a:ext cx="75195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aleway" charset="0"/>
              </a:rPr>
              <a:t>Did you know that having a brain chip could allow someone who doesn't even have eyes to see for the first time ever?  </a:t>
            </a:r>
          </a:p>
          <a:p>
            <a:endParaRPr lang="en-US" sz="1600" dirty="0" smtClean="0">
              <a:solidFill>
                <a:schemeClr val="bg1"/>
              </a:solidFill>
              <a:latin typeface="Raleway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Raleway" charset="0"/>
            </a:endParaRPr>
          </a:p>
          <a:p>
            <a:endParaRPr lang="en-US" dirty="0" smtClean="0">
              <a:latin typeface="Raleway" charset="0"/>
            </a:endParaRPr>
          </a:p>
          <a:p>
            <a:r>
              <a:rPr lang="en-US" b="1" dirty="0" smtClean="0">
                <a:latin typeface="Raleway" charset="0"/>
              </a:rPr>
              <a:t>So, this is what you need to know about brain chips:</a:t>
            </a:r>
          </a:p>
          <a:p>
            <a:endParaRPr lang="en-US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Raleway" charset="0"/>
              </a:rPr>
              <a:t>-The Good              -The Bad                  - And the Ugly </a:t>
            </a:r>
          </a:p>
          <a:p>
            <a:endParaRPr lang="en-US" dirty="0" smtClean="0">
              <a:latin typeface="Raleway" charset="0"/>
            </a:endParaRPr>
          </a:p>
          <a:p>
            <a:endParaRPr lang="en-US" dirty="0">
              <a:latin typeface="Raleway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723" y="537142"/>
            <a:ext cx="7688400" cy="538623"/>
          </a:xfrm>
        </p:spPr>
        <p:txBody>
          <a:bodyPr/>
          <a:lstStyle/>
          <a:p>
            <a:r>
              <a:rPr lang="en-US" sz="2800" dirty="0" smtClean="0"/>
              <a:t>How?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0612" y="1409251"/>
            <a:ext cx="7745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" b="1" dirty="0" smtClean="0">
              <a:solidFill>
                <a:schemeClr val="bg1"/>
              </a:solidFill>
              <a:latin typeface="Raleway" charset="0"/>
            </a:endParaRPr>
          </a:p>
          <a:p>
            <a:pPr algn="just"/>
            <a:endParaRPr lang="en-US" b="1" dirty="0" smtClean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5" name="Picture 4" descr="h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7" y="150609"/>
            <a:ext cx="1764254" cy="17642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038113" y="2084230"/>
            <a:ext cx="6847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How a brain chip works?</a:t>
            </a:r>
          </a:p>
          <a:p>
            <a:endParaRPr lang="en-US" sz="1800" b="1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OR</a:t>
            </a:r>
          </a:p>
          <a:p>
            <a:endParaRPr lang="en-US" sz="1800" b="1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How brain implants are possible?</a:t>
            </a:r>
            <a:endParaRPr lang="en-US" sz="1800" dirty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7" name="Picture 6" descr="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1" y="2807749"/>
            <a:ext cx="3151992" cy="1336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0" descr="Neuralink-ch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8036">
            <a:off x="5929609" y="742278"/>
            <a:ext cx="2601206" cy="1071870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40373" y="606687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GOOD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684942" y="1409885"/>
            <a:ext cx="7824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sz="1800" b="1" dirty="0">
                <a:latin typeface="Raleway" charset="0"/>
                <a:cs typeface="Raleway" panose="020B0503030101060003" charset="0"/>
                <a:sym typeface="+mn-ea"/>
              </a:rPr>
              <a:t>The Neuralink N1: a real-world example of a </a:t>
            </a:r>
            <a:r>
              <a:rPr sz="1800" b="1">
                <a:latin typeface="Raleway" charset="0"/>
                <a:cs typeface="Raleway" panose="020B0503030101060003" charset="0"/>
                <a:sym typeface="+mn-ea"/>
              </a:rPr>
              <a:t>brain </a:t>
            </a:r>
            <a:r>
              <a:rPr sz="1800" b="1" smtClean="0">
                <a:latin typeface="Raleway" charset="0"/>
                <a:cs typeface="Raleway" panose="020B0503030101060003" charset="0"/>
                <a:sym typeface="+mn-ea"/>
              </a:rPr>
              <a:t>chip</a:t>
            </a:r>
            <a:r>
              <a:rPr lang="en-US" sz="1800" b="1" dirty="0" smtClean="0">
                <a:latin typeface="Raleway" charset="0"/>
                <a:cs typeface="Raleway" panose="020B0503030101060003" charset="0"/>
                <a:sym typeface="+mn-ea"/>
              </a:rPr>
              <a:t>:</a:t>
            </a:r>
          </a:p>
          <a:p>
            <a:pPr marL="457200" indent="-457200" algn="l">
              <a:lnSpc>
                <a:spcPct val="150000"/>
              </a:lnSpc>
            </a:pPr>
            <a:endParaRPr sz="700" b="1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Raleway" charset="0"/>
              </a:rPr>
              <a:t>Entire operation is done in less than 60 minutes.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1800" dirty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The invisibility and wireless charging of N1 from outside the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body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Two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main motivations for brain chips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: 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	R</a:t>
            </a:r>
            <a:r>
              <a:rPr sz="1800" b="1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estoration </a:t>
            </a:r>
            <a:r>
              <a:rPr sz="1800" b="1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</a:t>
            </a:r>
            <a:r>
              <a:rPr sz="1800" b="1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nhancement.</a:t>
            </a:r>
            <a:endParaRPr sz="1800" b="1" dirty="0">
              <a:solidFill>
                <a:srgbClr val="0070C0"/>
              </a:solidFill>
              <a:latin typeface="Raleway" charset="0"/>
              <a:cs typeface="Raleway" panose="020B05030301010600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613186" y="1721224"/>
            <a:ext cx="5798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Restoring vision to the blind and expanding human sensory capabilities.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Potential to cure paralysis, restoring mobility and independence. 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Example of a pig's spinal cord experiment for curing paralysis.</a:t>
            </a:r>
          </a:p>
        </p:txBody>
      </p:sp>
      <p:sp>
        <p:nvSpPr>
          <p:cNvPr id="8" name="Google Shape;151;p20"/>
          <p:cNvSpPr txBox="1">
            <a:spLocks/>
          </p:cNvSpPr>
          <p:nvPr/>
        </p:nvSpPr>
        <p:spPr>
          <a:xfrm>
            <a:off x="740373" y="606687"/>
            <a:ext cx="7612380" cy="4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 panose="020B0503030101060003" charset="0"/>
                <a:ea typeface="Raleway" panose="020B0503030101060003"/>
                <a:cs typeface="Raleway" panose="020B0503030101060003" charset="0"/>
                <a:sym typeface="+mn-ea"/>
              </a:rPr>
              <a:t>The GOOD: </a:t>
            </a:r>
            <a:r>
              <a:rPr lang="en-US" sz="24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Restoration </a:t>
            </a:r>
            <a:endParaRPr kumimoji="0" lang="en-I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 panose="020B0503030101060003" charset="0"/>
              <a:ea typeface="Raleway" panose="020B0503030101060003"/>
              <a:cs typeface="Raleway" panose="020B0503030101060003" charset="0"/>
              <a:sym typeface="+mn-ea"/>
            </a:endParaRPr>
          </a:p>
        </p:txBody>
      </p:sp>
      <p:pic>
        <p:nvPicPr>
          <p:cNvPr id="11" name="Picture 10" descr="p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19" y="2872292"/>
            <a:ext cx="2388198" cy="15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blin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763793"/>
            <a:ext cx="2635624" cy="1947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494851" y="1366854"/>
            <a:ext cx="476563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sym typeface="+mn-ea"/>
              </a:rPr>
              <a:t>N</a:t>
            </a: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ext-gen N2 chip.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Improving clarity, zooming ability, and more advanced functions.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Possibility of advanced communication and functions like internal picture storage, mood control.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The potential of digital resurrection after death.</a:t>
            </a:r>
          </a:p>
          <a:p>
            <a:pPr lvl="4" algn="just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8" name="Google Shape;151;p20"/>
          <p:cNvSpPr txBox="1">
            <a:spLocks/>
          </p:cNvSpPr>
          <p:nvPr/>
        </p:nvSpPr>
        <p:spPr>
          <a:xfrm>
            <a:off x="740373" y="606687"/>
            <a:ext cx="7612380" cy="4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 panose="020B0503030101060003" charset="0"/>
                <a:ea typeface="Raleway" panose="020B0503030101060003"/>
                <a:cs typeface="Raleway" panose="020B0503030101060003" charset="0"/>
                <a:sym typeface="+mn-ea"/>
              </a:rPr>
              <a:t>The GOOD: </a:t>
            </a:r>
            <a:r>
              <a:rPr lang="en-US" sz="24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Enhancement.</a:t>
            </a:r>
            <a:endParaRPr kumimoji="0" lang="en-I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 panose="020B0503030101060003" charset="0"/>
              <a:ea typeface="Raleway" panose="020B0503030101060003"/>
              <a:cs typeface="Raleway" panose="020B0503030101060003" charset="0"/>
              <a:sym typeface="+mn-ea"/>
            </a:endParaRPr>
          </a:p>
        </p:txBody>
      </p:sp>
      <p:pic>
        <p:nvPicPr>
          <p:cNvPr id="7" name="Picture 6" descr="fu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42" y="408791"/>
            <a:ext cx="3314025" cy="2076225"/>
          </a:xfrm>
          <a:prstGeom prst="rect">
            <a:avLst/>
          </a:prstGeom>
        </p:spPr>
      </p:pic>
      <p:pic>
        <p:nvPicPr>
          <p:cNvPr id="9" name="Picture 8" descr="resurruc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7" y="2646381"/>
            <a:ext cx="3344844" cy="2077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dfn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">
            <a:off x="7070677" y="3608975"/>
            <a:ext cx="1268315" cy="1284427"/>
          </a:xfrm>
          <a:prstGeom prst="rect">
            <a:avLst/>
          </a:prstGeom>
        </p:spPr>
      </p:pic>
      <p:pic>
        <p:nvPicPr>
          <p:cNvPr id="4" name="Picture 0"/>
          <p:cNvPicPr>
            <a:picLocks noChangeAspect="1"/>
          </p:cNvPicPr>
          <p:nvPr/>
        </p:nvPicPr>
        <p:blipFill>
          <a:blip r:embed="rId4"/>
          <a:srcRect b="64545"/>
          <a:stretch>
            <a:fillRect/>
          </a:stretch>
        </p:blipFill>
        <p:spPr>
          <a:xfrm>
            <a:off x="4367604" y="0"/>
            <a:ext cx="4776396" cy="1463040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08100" y="509868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</a:t>
            </a:r>
            <a:r>
              <a:rPr lang="en-IN" sz="2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BAD: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760243" y="1549100"/>
            <a:ext cx="5683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 smtClean="0">
                <a:latin typeface="Raleway" charset="0"/>
              </a:rPr>
              <a:t>E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thical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concerns due to extensive testing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on 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animals.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N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euralink's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potential violation in terms of hazardous pathogen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transportation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 </a:t>
            </a: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The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importance of FDA approval for human trials and its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implications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r>
              <a:rPr lang="en-US" sz="1800" dirty="0" smtClean="0">
                <a:latin typeface="Raleway" charset="0"/>
              </a:rPr>
              <a:t> </a:t>
            </a: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</a:endParaRPr>
          </a:p>
          <a:p>
            <a:pPr marL="342900" indent="-342900" algn="just"/>
            <a:r>
              <a:rPr lang="en-US" sz="1800" dirty="0" smtClean="0">
                <a:latin typeface="Raleway" charset="0"/>
              </a:rPr>
              <a:t>	Future of our entire species rests on this decision by the FDA?</a:t>
            </a:r>
            <a:endParaRPr sz="1800" dirty="0">
              <a:latin typeface="Raleway" charset="0"/>
              <a:cs typeface="Raleway" panose="020B0503030101060003" charset="0"/>
              <a:sym typeface="+mn-ea"/>
            </a:endParaRPr>
          </a:p>
        </p:txBody>
      </p:sp>
      <p:pic>
        <p:nvPicPr>
          <p:cNvPr id="7" name="Picture 6" descr="warn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101" y="1957892"/>
            <a:ext cx="1332226" cy="1148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320</Words>
  <Application>WPS Presentation</Application>
  <PresentationFormat>On-screen Show (16:9)</PresentationFormat>
  <Paragraphs>69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Raleway</vt:lpstr>
      <vt:lpstr>Times New Roman</vt:lpstr>
      <vt:lpstr>Wingdings</vt:lpstr>
      <vt:lpstr>Lato</vt:lpstr>
      <vt:lpstr>Streamline</vt:lpstr>
      <vt:lpstr>Slide 1</vt:lpstr>
      <vt:lpstr>Slide 2</vt:lpstr>
      <vt:lpstr>1. Neuralink Corporation?  2. Neuralink (N1)  ?  3.  Robot the "R1" ? </vt:lpstr>
      <vt:lpstr>Did you know?</vt:lpstr>
      <vt:lpstr>How?</vt:lpstr>
      <vt:lpstr>The GOOD</vt:lpstr>
      <vt:lpstr>Slide 7</vt:lpstr>
      <vt:lpstr>Slide 8</vt:lpstr>
      <vt:lpstr>The BAD:</vt:lpstr>
      <vt:lpstr>The UGLY</vt:lpstr>
      <vt:lpstr>Conclusion</vt:lpstr>
      <vt:lpstr>Slide 12</vt:lpstr>
      <vt:lpstr>Thank You 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&amp;_x000d_Its Future</dc:title>
  <dc:creator>DEVIKA RAVI</dc:creator>
  <cp:lastModifiedBy>91828</cp:lastModifiedBy>
  <cp:revision>103</cp:revision>
  <dcterms:created xsi:type="dcterms:W3CDTF">2022-12-22T21:21:00Z</dcterms:created>
  <dcterms:modified xsi:type="dcterms:W3CDTF">2023-07-04T18:25:07Z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DB241A36AC5746BCACC890E2B07D05C8</vt:lpwstr>
  </property>
  <property fmtid="{D5CDD505-2E9C-101B-9397-08002B2CF9AE}" pid="3" name="KSOProductBuildVer">
    <vt:lpwstr>1033-11.2.0.11537</vt:lpwstr>
  </property>
</Properties>
</file>